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3"/>
  </p:notesMasterIdLst>
  <p:sldIdLst>
    <p:sldId id="256" r:id="rId2"/>
    <p:sldId id="454" r:id="rId3"/>
    <p:sldId id="529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539" r:id="rId14"/>
    <p:sldId id="540" r:id="rId15"/>
    <p:sldId id="541" r:id="rId16"/>
    <p:sldId id="543" r:id="rId17"/>
    <p:sldId id="544" r:id="rId18"/>
    <p:sldId id="545" r:id="rId19"/>
    <p:sldId id="547" r:id="rId20"/>
    <p:sldId id="546" r:id="rId21"/>
    <p:sldId id="499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73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56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919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304800" y="22098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905000" y="4000500"/>
            <a:ext cx="6400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3048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rgbClr val="1920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48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057400" y="-609600"/>
            <a:ext cx="5029199" cy="89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2112" y="6705600"/>
            <a:ext cx="9141883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60217" y="6400800"/>
            <a:ext cx="383781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04800" y="3109730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 Systems Operations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 May 2019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Fernando Pombeiro</a:t>
            </a: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C426-E9CD-5940-814C-17E4D68C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trail (completion)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73CCB-70AC-E64E-BEB4-3D3FF51D9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Although </a:t>
            </a:r>
            <a:r>
              <a:rPr lang="en-US" b="1" dirty="0" err="1"/>
              <a:t>cloudtrail</a:t>
            </a:r>
            <a:r>
              <a:rPr lang="en-US" dirty="0"/>
              <a:t> is outside of the scope of deploying and managing applications it’s worth studying up on if you are the senior sys-ops.</a:t>
            </a:r>
          </a:p>
          <a:p>
            <a:r>
              <a:rPr lang="en-US" dirty="0"/>
              <a:t> AWS costs get out of control pretty quickly and from personal experience I’d suggest setting up </a:t>
            </a:r>
            <a:r>
              <a:rPr lang="en-US" dirty="0" err="1"/>
              <a:t>cloudwatch</a:t>
            </a:r>
            <a:r>
              <a:rPr lang="en-US" dirty="0"/>
              <a:t> alarms for certain activities (like creating Redshift instances at $150 per month a pop) and DynamoDB tables ($5k a pop).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6E08-82A0-6347-B76B-6FEFD085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01" y="5022800"/>
            <a:ext cx="2168197" cy="15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DC2E-E2B7-C94E-9600-ABCFDD1A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Alarms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75128-6BEB-8841-AB62-1D58E926C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Another advantage of </a:t>
            </a:r>
            <a:r>
              <a:rPr lang="en-US" dirty="0" err="1"/>
              <a:t>cloudwatch</a:t>
            </a:r>
            <a:r>
              <a:rPr lang="en-US" dirty="0"/>
              <a:t> is that we can set up alarms in AWS that will notify the team when certain activities occur in an application.</a:t>
            </a:r>
          </a:p>
          <a:p>
            <a:r>
              <a:rPr lang="en-US" dirty="0"/>
              <a:t> In the example of a web application we can set up alarms that notify us if there are more than three 404 errors in 5 minutes or a system overload or anything like that.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E52FC-2D1F-354D-8714-9C3114FC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42" y="4790528"/>
            <a:ext cx="2087316" cy="16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B14B-49F1-9D4B-A487-48D246A1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Alarms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C205-2162-5E43-A21A-6DFB991B4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You can set </a:t>
            </a:r>
            <a:r>
              <a:rPr lang="en-US" dirty="0" err="1"/>
              <a:t>cloudwatch</a:t>
            </a:r>
            <a:r>
              <a:rPr lang="en-US" dirty="0"/>
              <a:t> alarms with text recognition to notify a person or group depending on the type of text that comes in on the logs (we’ll be doing this in the upcoming lab).</a:t>
            </a:r>
          </a:p>
          <a:p>
            <a:r>
              <a:rPr lang="en-US" dirty="0"/>
              <a:t> This allows us the flexibility to customize the alarm depending on the error handling being used by your coders.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5C02D-7AB2-9D4C-984C-AE94F106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4241799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1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D352-CE4B-B446-A553-3D1A2D4B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alarms </a:t>
            </a:r>
            <a:r>
              <a:rPr lang="en-US"/>
              <a:t>and 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6FE0B-56C4-424C-93D5-3324426B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So- while </a:t>
            </a:r>
            <a:r>
              <a:rPr lang="en-US" dirty="0" err="1"/>
              <a:t>cloudwatch</a:t>
            </a:r>
            <a:r>
              <a:rPr lang="en-US" dirty="0"/>
              <a:t> alarms will notify you as to what is happening…the next logical question is “notify WHO?...and HOW?”. </a:t>
            </a:r>
          </a:p>
          <a:p>
            <a:r>
              <a:rPr lang="en-US" dirty="0"/>
              <a:t> The answer to this is another AWS service that we can use for multiple resources: the AWS </a:t>
            </a:r>
            <a:r>
              <a:rPr lang="en-US" b="1" dirty="0"/>
              <a:t>Simple Notification Service</a:t>
            </a:r>
            <a:r>
              <a:rPr lang="en-US" dirty="0"/>
              <a:t>. </a:t>
            </a:r>
          </a:p>
          <a:p>
            <a:r>
              <a:rPr lang="en-US" dirty="0"/>
              <a:t> SNS can be used for notifications from most services but in this case we’ll be hooking it up to </a:t>
            </a:r>
            <a:r>
              <a:rPr lang="en-US" dirty="0" err="1"/>
              <a:t>cloudformation</a:t>
            </a:r>
            <a:r>
              <a:rPr lang="en-US" dirty="0"/>
              <a:t>.</a:t>
            </a:r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20CE7-DDD4-8E43-840F-58F8B21B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35" y="5297214"/>
            <a:ext cx="1250730" cy="12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767255" y="3025647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/>
              <a:t>Simple Notification Service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2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15A-C5DF-A146-AB9F-B824D303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2D8F-D60A-8948-8C17-EEA327F1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 the AWS Simple Notification Service is basically a publish/subscribe (pub/sub) service in AWS. </a:t>
            </a:r>
          </a:p>
          <a:p>
            <a:r>
              <a:rPr lang="en-US" dirty="0"/>
              <a:t> The service can send messages between various AWS resources based on the existence of an event. This makes it a key component of </a:t>
            </a:r>
            <a:r>
              <a:rPr lang="en-US" b="1" dirty="0"/>
              <a:t>event driven architecture.</a:t>
            </a:r>
            <a:endParaRPr lang="en-US" dirty="0"/>
          </a:p>
          <a:p>
            <a:r>
              <a:rPr lang="en-US" dirty="0"/>
              <a:t> Although we’ll be utilizing SNS to send messages based on </a:t>
            </a:r>
            <a:r>
              <a:rPr lang="en-US" b="1" dirty="0" err="1"/>
              <a:t>cloudformation</a:t>
            </a:r>
            <a:r>
              <a:rPr lang="en-US" b="1" dirty="0"/>
              <a:t> events… </a:t>
            </a:r>
            <a:r>
              <a:rPr lang="en-US" dirty="0"/>
              <a:t>this is just ONE of the events we can use to trigger messages.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5B47E-9AC1-FB4B-803A-7FA9B972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33" y="5486400"/>
            <a:ext cx="3024133" cy="11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3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CC6D-6FC2-054C-B547-8066D7D2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53552-28F2-EC4B-8570-8FFD2EDB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228"/>
            <a:ext cx="9144000" cy="50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0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7701-BC73-3948-AE95-B1A882AF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D7F3-0691-2F47-AFBB-2069148C9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SNS publishes messages to TOPICS- which are what the client </a:t>
            </a:r>
            <a:r>
              <a:rPr lang="en-US" b="1" dirty="0"/>
              <a:t>subscribes</a:t>
            </a:r>
            <a:r>
              <a:rPr lang="en-US" dirty="0"/>
              <a:t> to. </a:t>
            </a:r>
          </a:p>
          <a:p>
            <a:r>
              <a:rPr lang="en-US" dirty="0"/>
              <a:t> So we’ll set up a TOPIC based on each type of </a:t>
            </a:r>
            <a:r>
              <a:rPr lang="en-US" b="1" dirty="0" err="1"/>
              <a:t>cloudwatch</a:t>
            </a:r>
            <a:r>
              <a:rPr lang="en-US" b="1" dirty="0"/>
              <a:t> alarm</a:t>
            </a:r>
            <a:r>
              <a:rPr lang="en-US" dirty="0"/>
              <a:t> we want to create (for example “404 errors” or something.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2A19E-AA51-6E47-B3BF-6FF7E1C4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37" y="3782005"/>
            <a:ext cx="4312745" cy="28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9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1782-C924-9F47-8687-E0767FE2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SNS Broader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285D1-3F44-AD46-9400-342DDFDA7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 TOPICS can be used for multiple triggers in your AWS infrastructure. Think of SNS as the glue that holds all of the microservices in your infrastructure together: it’s a convenient way to pass messages between resources and ensure that you retain your </a:t>
            </a:r>
            <a:r>
              <a:rPr lang="en-US" b="1" dirty="0"/>
              <a:t>event driven architecture</a:t>
            </a:r>
            <a:r>
              <a:rPr lang="en-US" dirty="0"/>
              <a:t>. </a:t>
            </a:r>
          </a:p>
          <a:p>
            <a:r>
              <a:rPr lang="en-US" dirty="0"/>
              <a:t> In the lab we’re going to create a topic to send an email and text message based on a string pattern in </a:t>
            </a:r>
            <a:r>
              <a:rPr lang="en-US" dirty="0" err="1"/>
              <a:t>cloudwatch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68E04-DB67-BE42-AE05-113A58D1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2" y="5129542"/>
            <a:ext cx="3348858" cy="14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5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767255" y="3025647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/>
              <a:t>Lambdas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11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767255" y="3025647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dirty="0" err="1"/>
              <a:t>Cloudwatch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83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1BE1-D8F6-804F-8B81-691112AF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6F107-FDE0-114B-BF12-C5FC73B39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6BE-D670-924D-B664-147848DF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Confused????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42DFC-F5A2-8D47-B91F-6C768C75A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GOOD! Ask Questions!!</a:t>
            </a:r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12354-8C33-654C-B10E-1A55F4CA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9" y="1979622"/>
            <a:ext cx="5202622" cy="46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BBE-11D1-5943-8F86-1E60E484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E6445-6D38-E240-B0AD-3B08D2994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Logging and bug hunting is essential to any stack. One of the biggest advantages of using AWS for deploying and maintaining infrastructure is that logging is </a:t>
            </a:r>
            <a:r>
              <a:rPr lang="en-US" b="1" dirty="0"/>
              <a:t>built in</a:t>
            </a:r>
            <a:r>
              <a:rPr lang="en-US" dirty="0"/>
              <a:t> to the AWS infrastructure. </a:t>
            </a:r>
          </a:p>
          <a:p>
            <a:r>
              <a:rPr lang="en-US" dirty="0"/>
              <a:t> This built in logging is known as </a:t>
            </a:r>
            <a:r>
              <a:rPr lang="en-US" b="1" dirty="0" err="1"/>
              <a:t>cloudwatch</a:t>
            </a:r>
            <a:r>
              <a:rPr lang="en-US" b="1" dirty="0"/>
              <a:t> </a:t>
            </a:r>
            <a:r>
              <a:rPr lang="en-US" dirty="0"/>
              <a:t>and can be provisioned and utilized and managed via </a:t>
            </a:r>
            <a:r>
              <a:rPr lang="en-US" b="1" dirty="0"/>
              <a:t>terraform</a:t>
            </a:r>
            <a:r>
              <a:rPr lang="en-US" dirty="0"/>
              <a:t>.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36CAA-C1DB-F046-8096-8C524268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4399840"/>
            <a:ext cx="2202355" cy="21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F03A-DF62-A24A-B425-D3504034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in terraform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96F45-2B21-5D47-8D4B-58B8FF328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Go into your </a:t>
            </a:r>
            <a:r>
              <a:rPr lang="en-US" dirty="0" err="1"/>
              <a:t>aws</a:t>
            </a:r>
            <a:r>
              <a:rPr lang="en-US" dirty="0"/>
              <a:t> console and take a look at some of our previously deployed resources- specifically the EC2 webserver instance that we deployed</a:t>
            </a:r>
          </a:p>
          <a:p>
            <a:r>
              <a:rPr lang="en-US" dirty="0"/>
              <a:t> Go down to the bottom of the screen and look at the </a:t>
            </a:r>
            <a:r>
              <a:rPr lang="en-US" b="1" dirty="0"/>
              <a:t>Monitoring </a:t>
            </a:r>
            <a:r>
              <a:rPr lang="en-US" dirty="0"/>
              <a:t>tab. You should see a bunch of charts there that demonstrate everything from CPU Utilization to Network IN, Disk Reads and Disk Writes, and Packets.</a:t>
            </a:r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F9AC4-69E3-E64E-B478-EB6BABF8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4815576"/>
            <a:ext cx="1575019" cy="18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8CCD-C764-A64C-9C5B-BA507EB3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(continued)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4C336D-4B9E-D54B-9C5E-C6E10446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98943"/>
            <a:ext cx="9101321" cy="48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3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A07-5A4E-474E-A751-BA9E2F3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06FF0-9035-7243-A91E-687F7ACED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Note that you can look at different time ranges. </a:t>
            </a:r>
          </a:p>
          <a:p>
            <a:r>
              <a:rPr lang="en-US" dirty="0"/>
              <a:t> BUT- </a:t>
            </a:r>
            <a:r>
              <a:rPr lang="en-US" dirty="0" err="1"/>
              <a:t>cloudwatch</a:t>
            </a:r>
            <a:r>
              <a:rPr lang="en-US" dirty="0"/>
              <a:t> is MUCH more than just charts! You can also use </a:t>
            </a:r>
            <a:r>
              <a:rPr lang="en-US" dirty="0" err="1"/>
              <a:t>cloudwatch</a:t>
            </a:r>
            <a:r>
              <a:rPr lang="en-US" dirty="0"/>
              <a:t> to log issues sent to </a:t>
            </a:r>
            <a:r>
              <a:rPr lang="en-US" b="1" dirty="0"/>
              <a:t>STDOUT</a:t>
            </a:r>
            <a:r>
              <a:rPr lang="en-US" dirty="0"/>
              <a:t> and </a:t>
            </a:r>
            <a:r>
              <a:rPr lang="en-US" b="1" dirty="0"/>
              <a:t>STDERR</a:t>
            </a:r>
            <a:r>
              <a:rPr lang="en-US" dirty="0"/>
              <a:t> from an application.</a:t>
            </a:r>
          </a:p>
          <a:p>
            <a:r>
              <a:rPr lang="en-US" dirty="0"/>
              <a:t> So we can read items sent from </a:t>
            </a:r>
            <a:r>
              <a:rPr lang="en-US" b="1" dirty="0" err="1"/>
              <a:t>console.log</a:t>
            </a:r>
            <a:r>
              <a:rPr lang="en-US" b="1" dirty="0"/>
              <a:t>, print, </a:t>
            </a:r>
            <a:r>
              <a:rPr lang="en-US" b="1" dirty="0" err="1"/>
              <a:t>Printf</a:t>
            </a:r>
            <a:r>
              <a:rPr lang="en-US" b="1" dirty="0"/>
              <a:t>, </a:t>
            </a:r>
            <a:r>
              <a:rPr lang="en-US" b="1" dirty="0" err="1"/>
              <a:t>etc</a:t>
            </a:r>
            <a:r>
              <a:rPr lang="en-US" b="1" dirty="0"/>
              <a:t>…</a:t>
            </a:r>
            <a:r>
              <a:rPr lang="en-US" dirty="0"/>
              <a:t> to the log. We can also filter these items. In the lab we’ll be deploying an application that does nothing but print out items.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E5DF7-14E2-8244-BB86-D842DD7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56" y="5190803"/>
            <a:ext cx="2305488" cy="15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EB7C-62D5-B14A-BCC5-697F9B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logs (continued)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B0F4A-5714-7547-936E-8218C0B0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87792"/>
            <a:ext cx="9144000" cy="53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FDA4-9783-9645-B55A-79207080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Cloudwatch</a:t>
            </a:r>
            <a:r>
              <a:rPr lang="en-US" dirty="0"/>
              <a:t>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0BEBB-278A-5B4E-BD6B-AFDDB0C6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Cloudwatch</a:t>
            </a:r>
            <a:r>
              <a:rPr lang="en-US" dirty="0"/>
              <a:t> logging should be the first place your developers go when they are looking for issues.</a:t>
            </a:r>
          </a:p>
          <a:p>
            <a:r>
              <a:rPr lang="en-US" dirty="0"/>
              <a:t> Speaking from personal experience- I’d recommend having your dev team log out to </a:t>
            </a:r>
            <a:r>
              <a:rPr lang="en-US" dirty="0" err="1"/>
              <a:t>stdout</a:t>
            </a:r>
            <a:r>
              <a:rPr lang="en-US" dirty="0"/>
              <a:t> frequently to keep track of the flow of the application. </a:t>
            </a:r>
          </a:p>
          <a:p>
            <a:r>
              <a:rPr lang="en-US" dirty="0"/>
              <a:t> All STDOUT errors and stack traces will also appear in </a:t>
            </a:r>
            <a:r>
              <a:rPr lang="en-US" dirty="0" err="1"/>
              <a:t>cloudwatch</a:t>
            </a:r>
            <a:r>
              <a:rPr lang="en-US" dirty="0"/>
              <a:t> logs- which you can have </a:t>
            </a:r>
            <a:r>
              <a:rPr lang="en-US" dirty="0" err="1"/>
              <a:t>devs</a:t>
            </a:r>
            <a:r>
              <a:rPr lang="en-US" dirty="0"/>
              <a:t> look at directly or forward directly to them.</a:t>
            </a:r>
          </a:p>
          <a:p>
            <a:r>
              <a:rPr lang="en-US" dirty="0"/>
              <a:t> Finally- SYSTEM logs (what DEVOPS are interested in) and APPLICATION logs are different.</a:t>
            </a:r>
          </a:p>
        </p:txBody>
      </p:sp>
    </p:spTree>
    <p:extLst>
      <p:ext uri="{BB962C8B-B14F-4D97-AF65-F5344CB8AC3E}">
        <p14:creationId xmlns:p14="http://schemas.microsoft.com/office/powerpoint/2010/main" val="360450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4ED-4313-0D46-BAED-2C817D3C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Cloudtrail</a:t>
            </a:r>
            <a:r>
              <a:rPr lang="en-US" dirty="0"/>
              <a:t>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F5E5E-2142-7C47-9EB0-506345C7D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So- along with </a:t>
            </a:r>
            <a:r>
              <a:rPr lang="en-US" dirty="0" err="1"/>
              <a:t>cloudwatch</a:t>
            </a:r>
            <a:r>
              <a:rPr lang="en-US" dirty="0"/>
              <a:t> at the application level there is also an add-on known as </a:t>
            </a:r>
            <a:r>
              <a:rPr lang="en-US" b="1" dirty="0" err="1"/>
              <a:t>cloudtrail</a:t>
            </a:r>
            <a:r>
              <a:rPr lang="en-US" dirty="0"/>
              <a:t> which is basically </a:t>
            </a:r>
            <a:r>
              <a:rPr lang="en-US" b="1" dirty="0" err="1"/>
              <a:t>cloudwatch</a:t>
            </a:r>
            <a:r>
              <a:rPr lang="en-US" dirty="0"/>
              <a:t> but on the AWS account level. </a:t>
            </a:r>
          </a:p>
          <a:p>
            <a:r>
              <a:rPr lang="en-US" dirty="0"/>
              <a:t> Every event that occurs on your AWS account (provision an EC2 instance, log in to the console, </a:t>
            </a:r>
            <a:r>
              <a:rPr lang="en-US" dirty="0" err="1"/>
              <a:t>etc</a:t>
            </a:r>
            <a:r>
              <a:rPr lang="en-US" dirty="0"/>
              <a:t>…) can be sent as a log to an S3 bucket where you can then access it through an </a:t>
            </a:r>
            <a:r>
              <a:rPr lang="en-US" dirty="0" err="1"/>
              <a:t>api</a:t>
            </a:r>
            <a:r>
              <a:rPr lang="en-US" dirty="0"/>
              <a:t> interface.</a:t>
            </a:r>
          </a:p>
          <a:p>
            <a:r>
              <a:rPr lang="en-US" dirty="0"/>
              <a:t> This is a good thing for the senior sys-ops personnel to use to monitor use (and costs) of AWS resources.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B9874-4EAE-5640-AB28-CACF2B95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8" y="5556250"/>
            <a:ext cx="176530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593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27C14"/>
      </a:accent1>
      <a:accent2>
        <a:srgbClr val="F09B60"/>
      </a:accent2>
      <a:accent3>
        <a:srgbClr val="FFFFFF"/>
      </a:accent3>
      <a:accent4>
        <a:srgbClr val="000000"/>
      </a:accent4>
      <a:accent5>
        <a:srgbClr val="F7BF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40605</TotalTime>
  <Words>911</Words>
  <Application>Microsoft Macintosh PowerPoint</Application>
  <PresentationFormat>On-screen Show (4:3)</PresentationFormat>
  <Paragraphs>51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Noto Symbol</vt:lpstr>
      <vt:lpstr>Default Theme</vt:lpstr>
      <vt:lpstr>AWS Systems Operations 21 May 2019 Fernando Pombeiro</vt:lpstr>
      <vt:lpstr>Cloudwatch</vt:lpstr>
      <vt:lpstr>Infrastructure philosophy</vt:lpstr>
      <vt:lpstr>Cloudwatch in terraform</vt:lpstr>
      <vt:lpstr>Cloudwatch (continued)</vt:lpstr>
      <vt:lpstr>Cloudwatch (continued)</vt:lpstr>
      <vt:lpstr>Cloudwatch logs (continued)</vt:lpstr>
      <vt:lpstr>Cloudwatch Logs</vt:lpstr>
      <vt:lpstr>Cloudtrail agent</vt:lpstr>
      <vt:lpstr>Cloudwatch trail (completion)</vt:lpstr>
      <vt:lpstr>Cloudwatch Alarms</vt:lpstr>
      <vt:lpstr>Cloudwatch Alarms (continued)</vt:lpstr>
      <vt:lpstr>Cloudwatch alarms and SS</vt:lpstr>
      <vt:lpstr>Simple Notification Service</vt:lpstr>
      <vt:lpstr>PUB/SUB</vt:lpstr>
      <vt:lpstr>Simple Notification Service</vt:lpstr>
      <vt:lpstr>SNS Topics</vt:lpstr>
      <vt:lpstr>SNS Broader context</vt:lpstr>
      <vt:lpstr>Lambdas</vt:lpstr>
      <vt:lpstr>PowerPoint Presentation</vt:lpstr>
      <vt:lpstr>Confused????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Stack iTriage | 10/4/2016</dc:title>
  <cp:lastModifiedBy>Pombeiro, Fernando</cp:lastModifiedBy>
  <cp:revision>257</cp:revision>
  <dcterms:modified xsi:type="dcterms:W3CDTF">2019-04-28T20:08:24Z</dcterms:modified>
</cp:coreProperties>
</file>